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579"/>
    <a:srgbClr val="1C7DDB"/>
    <a:srgbClr val="0948CB"/>
    <a:srgbClr val="0B49CB"/>
    <a:srgbClr val="F2F4F8"/>
    <a:srgbClr val="121619"/>
    <a:srgbClr val="F2F2F2"/>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97" autoAdjust="0"/>
    <p:restoredTop sz="96340" autoAdjust="0"/>
  </p:normalViewPr>
  <p:slideViewPr>
    <p:cSldViewPr snapToGrid="0" snapToObjects="1">
      <p:cViewPr varScale="1">
        <p:scale>
          <a:sx n="113" d="100"/>
          <a:sy n="113" d="100"/>
        </p:scale>
        <p:origin x="77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464793"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Guilherme Fernandes de Mattos</a:t>
            </a:r>
          </a:p>
          <a:p>
            <a:r>
              <a:rPr lang="en-US" dirty="0">
                <a:solidFill>
                  <a:schemeClr val="bg2"/>
                </a:solidFill>
                <a:latin typeface="Abadi" panose="020B0604020104020204" pitchFamily="34" charset="0"/>
                <a:ea typeface="SF Pro" pitchFamily="2" charset="0"/>
                <a:cs typeface="SF Pro" pitchFamily="2" charset="0"/>
              </a:rPr>
              <a:t>24/08/2022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018" y="1560034"/>
            <a:ext cx="10687961" cy="4174970"/>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Due to the model which is going to be created, it was necessary to convert the values from Outcome column to a proper label called Class.</a:t>
            </a:r>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aixaDeTexto 1">
            <a:extLst>
              <a:ext uri="{FF2B5EF4-FFF2-40B4-BE49-F238E27FC236}">
                <a16:creationId xmlns:a16="http://schemas.microsoft.com/office/drawing/2014/main" id="{7CE5E1E8-4D03-3360-B345-0BC16FC25E4D}"/>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https://github.com/gfmattos/cr_spacey/blob/main/notebooks/s1-data-wrangling.ipynb</a:t>
            </a:r>
          </a:p>
        </p:txBody>
      </p:sp>
      <p:sp>
        <p:nvSpPr>
          <p:cNvPr id="3" name="Fluxograma: Processo Alternativo 2">
            <a:extLst>
              <a:ext uri="{FF2B5EF4-FFF2-40B4-BE49-F238E27FC236}">
                <a16:creationId xmlns:a16="http://schemas.microsoft.com/office/drawing/2014/main" id="{A5567DCC-DD01-2116-92E0-6A2A7E2E6710}"/>
              </a:ext>
            </a:extLst>
          </p:cNvPr>
          <p:cNvSpPr/>
          <p:nvPr/>
        </p:nvSpPr>
        <p:spPr>
          <a:xfrm>
            <a:off x="1420946" y="2815215"/>
            <a:ext cx="2270520"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Analyze Missing Data</a:t>
            </a:r>
            <a:endParaRPr lang="pt-BR" dirty="0">
              <a:latin typeface="Abadi" panose="020B0604020104020204" pitchFamily="34" charset="0"/>
            </a:endParaRPr>
          </a:p>
        </p:txBody>
      </p:sp>
      <p:sp>
        <p:nvSpPr>
          <p:cNvPr id="7" name="Fluxograma: Processo Alternativo 6">
            <a:extLst>
              <a:ext uri="{FF2B5EF4-FFF2-40B4-BE49-F238E27FC236}">
                <a16:creationId xmlns:a16="http://schemas.microsoft.com/office/drawing/2014/main" id="{CD96200D-6CE5-93C2-1434-D6671D2D9942}"/>
              </a:ext>
            </a:extLst>
          </p:cNvPr>
          <p:cNvSpPr/>
          <p:nvPr/>
        </p:nvSpPr>
        <p:spPr>
          <a:xfrm>
            <a:off x="4805399" y="2815215"/>
            <a:ext cx="2440781"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Calculate Launches on each Site</a:t>
            </a:r>
            <a:endParaRPr lang="pt-BR" dirty="0">
              <a:latin typeface="Abadi" panose="020B0604020104020204" pitchFamily="34" charset="0"/>
            </a:endParaRPr>
          </a:p>
        </p:txBody>
      </p:sp>
      <p:sp>
        <p:nvSpPr>
          <p:cNvPr id="9" name="Fluxograma: Processo Alternativo 8">
            <a:extLst>
              <a:ext uri="{FF2B5EF4-FFF2-40B4-BE49-F238E27FC236}">
                <a16:creationId xmlns:a16="http://schemas.microsoft.com/office/drawing/2014/main" id="{EB356D49-F2D9-1B75-3A0B-0A15DCE6507F}"/>
              </a:ext>
            </a:extLst>
          </p:cNvPr>
          <p:cNvSpPr/>
          <p:nvPr/>
        </p:nvSpPr>
        <p:spPr>
          <a:xfrm>
            <a:off x="8360114" y="2815215"/>
            <a:ext cx="2410940"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Calculate Occurrence of each Orbit</a:t>
            </a:r>
            <a:endParaRPr lang="pt-BR" dirty="0">
              <a:latin typeface="Abadi" panose="020B0604020104020204" pitchFamily="34" charset="0"/>
            </a:endParaRPr>
          </a:p>
        </p:txBody>
      </p:sp>
      <p:cxnSp>
        <p:nvCxnSpPr>
          <p:cNvPr id="10" name="Conector de Seta Reta 9">
            <a:extLst>
              <a:ext uri="{FF2B5EF4-FFF2-40B4-BE49-F238E27FC236}">
                <a16:creationId xmlns:a16="http://schemas.microsoft.com/office/drawing/2014/main" id="{0899A533-9E83-716C-2551-37803EF3BCEA}"/>
              </a:ext>
            </a:extLst>
          </p:cNvPr>
          <p:cNvCxnSpPr>
            <a:cxnSpLocks/>
            <a:stCxn id="3" idx="3"/>
            <a:endCxn id="7" idx="1"/>
          </p:cNvCxnSpPr>
          <p:nvPr/>
        </p:nvCxnSpPr>
        <p:spPr>
          <a:xfrm>
            <a:off x="3691466" y="3175049"/>
            <a:ext cx="1113933" cy="0"/>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2CF99674-A796-0D0C-372A-F1FC37A2CB5E}"/>
              </a:ext>
            </a:extLst>
          </p:cNvPr>
          <p:cNvCxnSpPr>
            <a:cxnSpLocks/>
            <a:stCxn id="7" idx="3"/>
            <a:endCxn id="9" idx="1"/>
          </p:cNvCxnSpPr>
          <p:nvPr/>
        </p:nvCxnSpPr>
        <p:spPr>
          <a:xfrm>
            <a:off x="7246180" y="3175049"/>
            <a:ext cx="1113934" cy="0"/>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4">
            <a:extLst>
              <a:ext uri="{FF2B5EF4-FFF2-40B4-BE49-F238E27FC236}">
                <a16:creationId xmlns:a16="http://schemas.microsoft.com/office/drawing/2014/main" id="{AE971D5C-2F58-2101-87F1-13AF66F23566}"/>
              </a:ext>
            </a:extLst>
          </p:cNvPr>
          <p:cNvSpPr txBox="1">
            <a:spLocks/>
          </p:cNvSpPr>
          <p:nvPr/>
        </p:nvSpPr>
        <p:spPr>
          <a:xfrm>
            <a:off x="820738" y="2514600"/>
            <a:ext cx="10550523" cy="286173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200">
              <a:solidFill>
                <a:srgbClr val="1C7DDB"/>
              </a:solidFill>
              <a:latin typeface="Abadi"/>
            </a:endParaRPr>
          </a:p>
          <a:p>
            <a:pPr marL="0" indent="0" algn="ctr">
              <a:buFont typeface="Arial" panose="020B0604020202020204" pitchFamily="34" charset="0"/>
              <a:buNone/>
            </a:pPr>
            <a:endParaRPr lang="en-US" sz="2200">
              <a:solidFill>
                <a:srgbClr val="1C7DDB"/>
              </a:solidFill>
              <a:latin typeface="Abadi"/>
            </a:endParaRPr>
          </a:p>
          <a:p>
            <a:pPr marL="0" indent="0" algn="ctr">
              <a:buFont typeface="Arial" panose="020B0604020202020204" pitchFamily="34" charset="0"/>
              <a:buNone/>
            </a:pPr>
            <a:endParaRPr lang="en-US" sz="2200">
              <a:solidFill>
                <a:srgbClr val="1C7DDB"/>
              </a:solidFill>
              <a:latin typeface="Abadi"/>
            </a:endParaRPr>
          </a:p>
          <a:p>
            <a:pPr marL="0" indent="0" algn="ctr">
              <a:buFont typeface="Arial" panose="020B0604020202020204" pitchFamily="34" charset="0"/>
              <a:buNone/>
            </a:pPr>
            <a:endParaRPr lang="en-US" sz="2200" dirty="0">
              <a:solidFill>
                <a:srgbClr val="1C7DDB"/>
              </a:solidFill>
              <a:latin typeface="Abadi"/>
            </a:endParaRPr>
          </a:p>
        </p:txBody>
      </p:sp>
      <p:sp>
        <p:nvSpPr>
          <p:cNvPr id="6" name="Fluxograma: Processo Alternativo 5">
            <a:extLst>
              <a:ext uri="{FF2B5EF4-FFF2-40B4-BE49-F238E27FC236}">
                <a16:creationId xmlns:a16="http://schemas.microsoft.com/office/drawing/2014/main" id="{CBB5229E-1CE8-97B8-6894-252274536260}"/>
              </a:ext>
            </a:extLst>
          </p:cNvPr>
          <p:cNvSpPr/>
          <p:nvPr/>
        </p:nvSpPr>
        <p:spPr>
          <a:xfrm>
            <a:off x="1420946" y="4212314"/>
            <a:ext cx="2270520"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Handle Null Values</a:t>
            </a:r>
            <a:endParaRPr lang="pt-BR" dirty="0">
              <a:latin typeface="Abadi" panose="020B0604020104020204" pitchFamily="34" charset="0"/>
            </a:endParaRPr>
          </a:p>
        </p:txBody>
      </p:sp>
      <p:sp>
        <p:nvSpPr>
          <p:cNvPr id="11" name="Fluxograma: Processo Alternativo 10">
            <a:extLst>
              <a:ext uri="{FF2B5EF4-FFF2-40B4-BE49-F238E27FC236}">
                <a16:creationId xmlns:a16="http://schemas.microsoft.com/office/drawing/2014/main" id="{9C49A6A3-4B19-FA89-C492-0DC542597BDF}"/>
              </a:ext>
            </a:extLst>
          </p:cNvPr>
          <p:cNvSpPr/>
          <p:nvPr/>
        </p:nvSpPr>
        <p:spPr>
          <a:xfrm>
            <a:off x="4805399" y="4212314"/>
            <a:ext cx="2440781"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Create the Label Class</a:t>
            </a:r>
            <a:endParaRPr lang="pt-BR" dirty="0">
              <a:latin typeface="Abadi" panose="020B0604020104020204" pitchFamily="34" charset="0"/>
            </a:endParaRPr>
          </a:p>
        </p:txBody>
      </p:sp>
      <p:sp>
        <p:nvSpPr>
          <p:cNvPr id="13" name="Fluxograma: Processo Alternativo 12">
            <a:extLst>
              <a:ext uri="{FF2B5EF4-FFF2-40B4-BE49-F238E27FC236}">
                <a16:creationId xmlns:a16="http://schemas.microsoft.com/office/drawing/2014/main" id="{AF2F82C1-7BE7-C6AE-E446-A999C23B06E2}"/>
              </a:ext>
            </a:extLst>
          </p:cNvPr>
          <p:cNvSpPr/>
          <p:nvPr/>
        </p:nvSpPr>
        <p:spPr>
          <a:xfrm>
            <a:off x="8360114" y="4212314"/>
            <a:ext cx="2410940"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Calculate Occurrence of Mission Outcome</a:t>
            </a:r>
            <a:endParaRPr lang="pt-BR" dirty="0">
              <a:latin typeface="Abadi" panose="020B0604020104020204" pitchFamily="34" charset="0"/>
            </a:endParaRPr>
          </a:p>
        </p:txBody>
      </p:sp>
      <p:cxnSp>
        <p:nvCxnSpPr>
          <p:cNvPr id="14" name="Conector de Seta Reta 13">
            <a:extLst>
              <a:ext uri="{FF2B5EF4-FFF2-40B4-BE49-F238E27FC236}">
                <a16:creationId xmlns:a16="http://schemas.microsoft.com/office/drawing/2014/main" id="{081DDCF6-A7F3-5F04-0F48-CC99D704CF08}"/>
              </a:ext>
            </a:extLst>
          </p:cNvPr>
          <p:cNvCxnSpPr>
            <a:cxnSpLocks/>
            <a:stCxn id="11" idx="1"/>
            <a:endCxn id="6" idx="3"/>
          </p:cNvCxnSpPr>
          <p:nvPr/>
        </p:nvCxnSpPr>
        <p:spPr>
          <a:xfrm flipH="1">
            <a:off x="3691466" y="4572148"/>
            <a:ext cx="1113933" cy="0"/>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8FF7B69B-D3A1-794B-AFDB-8B932C70DF7A}"/>
              </a:ext>
            </a:extLst>
          </p:cNvPr>
          <p:cNvCxnSpPr>
            <a:cxnSpLocks/>
            <a:stCxn id="13" idx="1"/>
            <a:endCxn id="11" idx="3"/>
          </p:cNvCxnSpPr>
          <p:nvPr/>
        </p:nvCxnSpPr>
        <p:spPr>
          <a:xfrm flipH="1">
            <a:off x="7246180" y="4572148"/>
            <a:ext cx="1113934" cy="0"/>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BDEFA994-ABEE-DAD8-2AD5-94A61102CF11}"/>
              </a:ext>
            </a:extLst>
          </p:cNvPr>
          <p:cNvCxnSpPr>
            <a:cxnSpLocks/>
            <a:stCxn id="9" idx="2"/>
            <a:endCxn id="13" idx="0"/>
          </p:cNvCxnSpPr>
          <p:nvPr/>
        </p:nvCxnSpPr>
        <p:spPr>
          <a:xfrm>
            <a:off x="9565584" y="3534882"/>
            <a:ext cx="0" cy="677432"/>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969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aixaDeTexto 1">
            <a:extLst>
              <a:ext uri="{FF2B5EF4-FFF2-40B4-BE49-F238E27FC236}">
                <a16:creationId xmlns:a16="http://schemas.microsoft.com/office/drawing/2014/main" id="{26F6430A-EF16-9F90-BA66-C2B2B68573C9}"/>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https://github.com/gfmattos/cr_spacey/blob/main/notebooks/s2-eda-dataviz.ipynb</a:t>
            </a:r>
          </a:p>
        </p:txBody>
      </p:sp>
      <p:pic>
        <p:nvPicPr>
          <p:cNvPr id="6" name="Picture 6">
            <a:extLst>
              <a:ext uri="{FF2B5EF4-FFF2-40B4-BE49-F238E27FC236}">
                <a16:creationId xmlns:a16="http://schemas.microsoft.com/office/drawing/2014/main" id="{8CD1D038-A21B-5F8E-68A6-B18AC5D0338E}"/>
              </a:ext>
            </a:extLst>
          </p:cNvPr>
          <p:cNvPicPr>
            <a:picLocks noChangeAspect="1"/>
          </p:cNvPicPr>
          <p:nvPr/>
        </p:nvPicPr>
        <p:blipFill>
          <a:blip r:embed="rId3"/>
          <a:stretch>
            <a:fillRect/>
          </a:stretch>
        </p:blipFill>
        <p:spPr>
          <a:xfrm>
            <a:off x="820738" y="3126051"/>
            <a:ext cx="5000794" cy="2757382"/>
          </a:xfrm>
          <a:prstGeom prst="rect">
            <a:avLst/>
          </a:prstGeom>
        </p:spPr>
      </p:pic>
      <p:pic>
        <p:nvPicPr>
          <p:cNvPr id="7" name="Picture 8">
            <a:extLst>
              <a:ext uri="{FF2B5EF4-FFF2-40B4-BE49-F238E27FC236}">
                <a16:creationId xmlns:a16="http://schemas.microsoft.com/office/drawing/2014/main" id="{1053DDA3-CB0F-6DAC-B173-EA1B4F6C8BB6}"/>
              </a:ext>
            </a:extLst>
          </p:cNvPr>
          <p:cNvPicPr>
            <a:picLocks noChangeAspect="1"/>
          </p:cNvPicPr>
          <p:nvPr/>
        </p:nvPicPr>
        <p:blipFill>
          <a:blip r:embed="rId4"/>
          <a:stretch>
            <a:fillRect/>
          </a:stretch>
        </p:blipFill>
        <p:spPr>
          <a:xfrm>
            <a:off x="6282267" y="3126051"/>
            <a:ext cx="4819241" cy="275410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0692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jupyter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aixaDeTexto 1">
            <a:extLst>
              <a:ext uri="{FF2B5EF4-FFF2-40B4-BE49-F238E27FC236}">
                <a16:creationId xmlns:a16="http://schemas.microsoft.com/office/drawing/2014/main" id="{0269F9A5-9957-C0C2-1FAC-92523B462BA3}"/>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https://github.com/gfmattos/cr_spacey/blob/main/notebooks/s2-eda-sqllite.ipynb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aixaDeTexto 1">
            <a:extLst>
              <a:ext uri="{FF2B5EF4-FFF2-40B4-BE49-F238E27FC236}">
                <a16:creationId xmlns:a16="http://schemas.microsoft.com/office/drawing/2014/main" id="{8CC49480-093E-4A06-D051-6C1BAF77B9CA}"/>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https://github.com/gfmattos/cr_spacey/blob/main/notebooks/s3-folium-analysis.ipynb</a:t>
            </a:r>
          </a:p>
        </p:txBody>
      </p:sp>
      <p:sp>
        <p:nvSpPr>
          <p:cNvPr id="6" name="Content Placeholder 4">
            <a:extLst>
              <a:ext uri="{FF2B5EF4-FFF2-40B4-BE49-F238E27FC236}">
                <a16:creationId xmlns:a16="http://schemas.microsoft.com/office/drawing/2014/main" id="{A449F8A6-AF72-5283-6919-6D4C3CF45419}"/>
              </a:ext>
            </a:extLst>
          </p:cNvPr>
          <p:cNvSpPr txBox="1">
            <a:spLocks/>
          </p:cNvSpPr>
          <p:nvPr/>
        </p:nvSpPr>
        <p:spPr>
          <a:xfrm>
            <a:off x="838200" y="1507253"/>
            <a:ext cx="10515600" cy="47191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a:solidFill>
                  <a:schemeClr val="bg2">
                    <a:lumMod val="50000"/>
                  </a:schemeClr>
                </a:solidFill>
                <a:latin typeface="Abadi" panose="020B0604020104020204" pitchFamily="34" charset="0"/>
              </a:rPr>
              <a:t>Do launch sites keep certain distance away from cities.</a:t>
            </a:r>
          </a:p>
          <a:p>
            <a:endParaRPr lang="en-US"/>
          </a:p>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9527"/>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aixaDeTexto 1">
            <a:extLst>
              <a:ext uri="{FF2B5EF4-FFF2-40B4-BE49-F238E27FC236}">
                <a16:creationId xmlns:a16="http://schemas.microsoft.com/office/drawing/2014/main" id="{7E68438E-FA2F-08B4-882C-7FD1E9AB7AE7}"/>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https://github.com/gfmattos/cr_spacey/blob/main/notebooks/s4-prediction.ipynb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a:extLst>
              <a:ext uri="{FF2B5EF4-FFF2-40B4-BE49-F238E27FC236}">
                <a16:creationId xmlns:a16="http://schemas.microsoft.com/office/drawing/2014/main" id="{04C902BA-2FE1-DBE5-2A74-9501D46BFF63}"/>
              </a:ext>
            </a:extLst>
          </p:cNvPr>
          <p:cNvPicPr>
            <a:picLocks noChangeAspect="1"/>
          </p:cNvPicPr>
          <p:nvPr/>
        </p:nvPicPr>
        <p:blipFill>
          <a:blip r:embed="rId3"/>
          <a:stretch>
            <a:fillRect/>
          </a:stretch>
        </p:blipFill>
        <p:spPr>
          <a:xfrm>
            <a:off x="397933" y="2200628"/>
            <a:ext cx="11396133" cy="229637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m 5">
            <a:extLst>
              <a:ext uri="{FF2B5EF4-FFF2-40B4-BE49-F238E27FC236}">
                <a16:creationId xmlns:a16="http://schemas.microsoft.com/office/drawing/2014/main" id="{71DA112E-060F-9192-0F4B-3B67CF9855B1}"/>
              </a:ext>
            </a:extLst>
          </p:cNvPr>
          <p:cNvPicPr>
            <a:picLocks noChangeAspect="1"/>
          </p:cNvPicPr>
          <p:nvPr/>
        </p:nvPicPr>
        <p:blipFill>
          <a:blip r:embed="rId3"/>
          <a:stretch>
            <a:fillRect/>
          </a:stretch>
        </p:blipFill>
        <p:spPr>
          <a:xfrm>
            <a:off x="367014" y="2200628"/>
            <a:ext cx="11457972" cy="2308834"/>
          </a:xfrm>
          <a:prstGeom prst="rect">
            <a:avLst/>
          </a:prstGeom>
        </p:spPr>
      </p:pic>
      <p:sp>
        <p:nvSpPr>
          <p:cNvPr id="8" name="CaixaDeTexto 7">
            <a:extLst>
              <a:ext uri="{FF2B5EF4-FFF2-40B4-BE49-F238E27FC236}">
                <a16:creationId xmlns:a16="http://schemas.microsoft.com/office/drawing/2014/main" id="{344A44BF-70F6-7C73-A15C-F8B415D7E7A4}"/>
              </a:ext>
            </a:extLst>
          </p:cNvPr>
          <p:cNvSpPr txBox="1"/>
          <p:nvPr/>
        </p:nvSpPr>
        <p:spPr>
          <a:xfrm>
            <a:off x="1964267" y="4818320"/>
            <a:ext cx="6096000" cy="923330"/>
          </a:xfrm>
          <a:prstGeom prst="rect">
            <a:avLst/>
          </a:prstGeom>
          <a:noFill/>
        </p:spPr>
        <p:txBody>
          <a:bodyPr wrap="square">
            <a:spAutoFit/>
          </a:bodyPr>
          <a:lstStyle/>
          <a:p>
            <a:r>
              <a:rPr lang="en-US" b="0" dirty="0">
                <a:solidFill>
                  <a:srgbClr val="ABB2BF"/>
                </a:solidFill>
                <a:effectLst/>
                <a:latin typeface="Consolas" panose="020B0609020204030204" pitchFamily="49" charset="0"/>
              </a:rPr>
              <a:t>VAFB-SLC  </a:t>
            </a:r>
            <a:r>
              <a:rPr lang="en-US" b="0" dirty="0" err="1">
                <a:solidFill>
                  <a:srgbClr val="ABB2BF"/>
                </a:solidFill>
                <a:effectLst/>
                <a:latin typeface="Consolas" panose="020B0609020204030204" pitchFamily="49" charset="0"/>
              </a:rPr>
              <a:t>launchsite</a:t>
            </a:r>
            <a:r>
              <a:rPr lang="en-US" b="0" dirty="0">
                <a:solidFill>
                  <a:srgbClr val="ABB2BF"/>
                </a:solidFill>
                <a:effectLst/>
                <a:latin typeface="Consolas" panose="020B0609020204030204" pitchFamily="49" charset="0"/>
              </a:rPr>
              <a:t> there are no  rockets  launched for  </a:t>
            </a:r>
            <a:r>
              <a:rPr lang="en-US" b="0" dirty="0" err="1">
                <a:solidFill>
                  <a:srgbClr val="ABB2BF"/>
                </a:solidFill>
                <a:effectLst/>
                <a:latin typeface="Consolas" panose="020B0609020204030204" pitchFamily="49" charset="0"/>
              </a:rPr>
              <a:t>heavypayload</a:t>
            </a:r>
            <a:r>
              <a:rPr lang="en-US" b="0" dirty="0">
                <a:solidFill>
                  <a:srgbClr val="ABB2BF"/>
                </a:solidFill>
                <a:effectLst/>
                <a:latin typeface="Consolas" panose="020B0609020204030204" pitchFamily="49" charset="0"/>
              </a:rPr>
              <a:t> mass(greater than 10000).</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m 5">
            <a:extLst>
              <a:ext uri="{FF2B5EF4-FFF2-40B4-BE49-F238E27FC236}">
                <a16:creationId xmlns:a16="http://schemas.microsoft.com/office/drawing/2014/main" id="{FEE0F9C7-F013-41AD-1F97-F0E072FB6769}"/>
              </a:ext>
            </a:extLst>
          </p:cNvPr>
          <p:cNvPicPr>
            <a:picLocks noChangeAspect="1"/>
          </p:cNvPicPr>
          <p:nvPr/>
        </p:nvPicPr>
        <p:blipFill>
          <a:blip r:embed="rId3"/>
          <a:stretch>
            <a:fillRect/>
          </a:stretch>
        </p:blipFill>
        <p:spPr>
          <a:xfrm>
            <a:off x="3576372" y="1700344"/>
            <a:ext cx="5039255" cy="345731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a:extLst>
              <a:ext uri="{FF2B5EF4-FFF2-40B4-BE49-F238E27FC236}">
                <a16:creationId xmlns:a16="http://schemas.microsoft.com/office/drawing/2014/main" id="{61D2F0EA-8AF0-F7A5-C127-61D61BCC88E2}"/>
              </a:ext>
            </a:extLst>
          </p:cNvPr>
          <p:cNvPicPr>
            <a:picLocks noChangeAspect="1"/>
          </p:cNvPicPr>
          <p:nvPr/>
        </p:nvPicPr>
        <p:blipFill>
          <a:blip r:embed="rId3"/>
          <a:stretch>
            <a:fillRect/>
          </a:stretch>
        </p:blipFill>
        <p:spPr>
          <a:xfrm>
            <a:off x="453194" y="2201288"/>
            <a:ext cx="11285611" cy="2272881"/>
          </a:xfrm>
          <a:prstGeom prst="rect">
            <a:avLst/>
          </a:prstGeom>
        </p:spPr>
      </p:pic>
      <p:sp>
        <p:nvSpPr>
          <p:cNvPr id="8" name="CaixaDeTexto 7">
            <a:extLst>
              <a:ext uri="{FF2B5EF4-FFF2-40B4-BE49-F238E27FC236}">
                <a16:creationId xmlns:a16="http://schemas.microsoft.com/office/drawing/2014/main" id="{6F8BA4CE-A063-407E-CF10-DCD616A31B0F}"/>
              </a:ext>
            </a:extLst>
          </p:cNvPr>
          <p:cNvSpPr txBox="1"/>
          <p:nvPr/>
        </p:nvSpPr>
        <p:spPr>
          <a:xfrm>
            <a:off x="2887133" y="5128736"/>
            <a:ext cx="6096000" cy="1477328"/>
          </a:xfrm>
          <a:prstGeom prst="rect">
            <a:avLst/>
          </a:prstGeom>
          <a:noFill/>
        </p:spPr>
        <p:txBody>
          <a:bodyPr wrap="square">
            <a:spAutoFit/>
          </a:bodyPr>
          <a:lstStyle/>
          <a:p>
            <a:r>
              <a:rPr lang="en-US" b="0" dirty="0">
                <a:solidFill>
                  <a:srgbClr val="ABB2BF"/>
                </a:solidFill>
                <a:effectLst/>
                <a:latin typeface="Consolas" panose="020B0609020204030204" pitchFamily="49" charset="0"/>
              </a:rPr>
              <a:t>You should see that in the 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a:extLst>
              <a:ext uri="{FF2B5EF4-FFF2-40B4-BE49-F238E27FC236}">
                <a16:creationId xmlns:a16="http://schemas.microsoft.com/office/drawing/2014/main" id="{E6B605EC-D441-591C-A47E-00CDE806A60B}"/>
              </a:ext>
            </a:extLst>
          </p:cNvPr>
          <p:cNvPicPr>
            <a:picLocks noChangeAspect="1"/>
          </p:cNvPicPr>
          <p:nvPr/>
        </p:nvPicPr>
        <p:blipFill>
          <a:blip r:embed="rId3"/>
          <a:stretch>
            <a:fillRect/>
          </a:stretch>
        </p:blipFill>
        <p:spPr>
          <a:xfrm>
            <a:off x="367014" y="2201288"/>
            <a:ext cx="11457972" cy="2307593"/>
          </a:xfrm>
          <a:prstGeom prst="rect">
            <a:avLst/>
          </a:prstGeom>
        </p:spPr>
      </p:pic>
      <p:sp>
        <p:nvSpPr>
          <p:cNvPr id="8" name="CaixaDeTexto 7">
            <a:extLst>
              <a:ext uri="{FF2B5EF4-FFF2-40B4-BE49-F238E27FC236}">
                <a16:creationId xmlns:a16="http://schemas.microsoft.com/office/drawing/2014/main" id="{FA235B7A-2E65-63FA-E6DE-C8FA60D47600}"/>
              </a:ext>
            </a:extLst>
          </p:cNvPr>
          <p:cNvSpPr txBox="1"/>
          <p:nvPr/>
        </p:nvSpPr>
        <p:spPr>
          <a:xfrm>
            <a:off x="2531534" y="4662438"/>
            <a:ext cx="6096000" cy="2308324"/>
          </a:xfrm>
          <a:prstGeom prst="rect">
            <a:avLst/>
          </a:prstGeom>
          <a:noFill/>
        </p:spPr>
        <p:txBody>
          <a:bodyPr wrap="square">
            <a:spAutoFit/>
          </a:bodyPr>
          <a:lstStyle/>
          <a:p>
            <a:r>
              <a:rPr lang="en-US" b="0" dirty="0">
                <a:solidFill>
                  <a:srgbClr val="ABB2BF"/>
                </a:solidFill>
                <a:effectLst/>
                <a:latin typeface="Consolas" panose="020B0609020204030204" pitchFamily="49" charset="0"/>
              </a:rPr>
              <a:t>With heavy payloads the successful landing or positive landing rate are more for </a:t>
            </a:r>
            <a:r>
              <a:rPr lang="en-US" b="0" dirty="0" err="1">
                <a:solidFill>
                  <a:srgbClr val="ABB2BF"/>
                </a:solidFill>
                <a:effectLst/>
                <a:latin typeface="Consolas" panose="020B0609020204030204" pitchFamily="49" charset="0"/>
              </a:rPr>
              <a:t>Polar,LEO</a:t>
            </a:r>
            <a:r>
              <a:rPr lang="en-US" b="0" dirty="0">
                <a:solidFill>
                  <a:srgbClr val="ABB2BF"/>
                </a:solidFill>
                <a:effectLst/>
                <a:latin typeface="Consolas" panose="020B0609020204030204" pitchFamily="49" charset="0"/>
              </a:rPr>
              <a:t> and ISS.</a:t>
            </a:r>
          </a:p>
          <a:p>
            <a:br>
              <a:rPr lang="en-US" b="0" dirty="0">
                <a:solidFill>
                  <a:srgbClr val="ABB2BF"/>
                </a:solidFill>
                <a:effectLst/>
                <a:latin typeface="Consolas" panose="020B0609020204030204" pitchFamily="49" charset="0"/>
              </a:rPr>
            </a:br>
            <a:r>
              <a:rPr lang="en-US" b="0" dirty="0">
                <a:solidFill>
                  <a:srgbClr val="ABB2BF"/>
                </a:solidFill>
                <a:effectLst/>
                <a:latin typeface="Consolas" panose="020B0609020204030204" pitchFamily="49" charset="0"/>
              </a:rPr>
              <a:t>However for GTO we cannot distinguish this well as both positive landing rate and negative landing(unsuccessful mission) are both there here.</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aixaDeTexto 5">
            <a:extLst>
              <a:ext uri="{FF2B5EF4-FFF2-40B4-BE49-F238E27FC236}">
                <a16:creationId xmlns:a16="http://schemas.microsoft.com/office/drawing/2014/main" id="{1F2B7B60-2922-4442-FA5A-D73F10620F5A}"/>
              </a:ext>
            </a:extLst>
          </p:cNvPr>
          <p:cNvSpPr txBox="1"/>
          <p:nvPr/>
        </p:nvSpPr>
        <p:spPr>
          <a:xfrm>
            <a:off x="2396066" y="5235014"/>
            <a:ext cx="6096000" cy="646331"/>
          </a:xfrm>
          <a:prstGeom prst="rect">
            <a:avLst/>
          </a:prstGeom>
          <a:noFill/>
        </p:spPr>
        <p:txBody>
          <a:bodyPr wrap="square">
            <a:spAutoFit/>
          </a:bodyPr>
          <a:lstStyle/>
          <a:p>
            <a:r>
              <a:rPr lang="en-US" b="0" dirty="0">
                <a:solidFill>
                  <a:srgbClr val="ABB2BF"/>
                </a:solidFill>
                <a:effectLst/>
                <a:latin typeface="Consolas" panose="020B0609020204030204" pitchFamily="49" charset="0"/>
              </a:rPr>
              <a:t>you can observe that the </a:t>
            </a:r>
            <a:r>
              <a:rPr lang="en-US" b="0" dirty="0" err="1">
                <a:solidFill>
                  <a:srgbClr val="ABB2BF"/>
                </a:solidFill>
                <a:effectLst/>
                <a:latin typeface="Consolas" panose="020B0609020204030204" pitchFamily="49" charset="0"/>
              </a:rPr>
              <a:t>sucess</a:t>
            </a:r>
            <a:r>
              <a:rPr lang="en-US" b="0" dirty="0">
                <a:solidFill>
                  <a:srgbClr val="ABB2BF"/>
                </a:solidFill>
                <a:effectLst/>
                <a:latin typeface="Consolas" panose="020B0609020204030204" pitchFamily="49" charset="0"/>
              </a:rPr>
              <a:t> rate since 2013 kept increasing till 2020</a:t>
            </a:r>
          </a:p>
        </p:txBody>
      </p:sp>
      <p:pic>
        <p:nvPicPr>
          <p:cNvPr id="8" name="Imagem 7">
            <a:extLst>
              <a:ext uri="{FF2B5EF4-FFF2-40B4-BE49-F238E27FC236}">
                <a16:creationId xmlns:a16="http://schemas.microsoft.com/office/drawing/2014/main" id="{35E77BD2-35B6-8835-AEEE-62FC9357C59C}"/>
              </a:ext>
            </a:extLst>
          </p:cNvPr>
          <p:cNvPicPr>
            <a:picLocks noChangeAspect="1"/>
          </p:cNvPicPr>
          <p:nvPr/>
        </p:nvPicPr>
        <p:blipFill>
          <a:blip r:embed="rId3"/>
          <a:stretch>
            <a:fillRect/>
          </a:stretch>
        </p:blipFill>
        <p:spPr>
          <a:xfrm>
            <a:off x="3440047" y="1606814"/>
            <a:ext cx="5311906" cy="364437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m 5">
            <a:extLst>
              <a:ext uri="{FF2B5EF4-FFF2-40B4-BE49-F238E27FC236}">
                <a16:creationId xmlns:a16="http://schemas.microsoft.com/office/drawing/2014/main" id="{2930FB76-BB7B-5C71-B3E3-34D18EFB9F7F}"/>
              </a:ext>
            </a:extLst>
          </p:cNvPr>
          <p:cNvPicPr>
            <a:picLocks noChangeAspect="1"/>
          </p:cNvPicPr>
          <p:nvPr/>
        </p:nvPicPr>
        <p:blipFill>
          <a:blip r:embed="rId3"/>
          <a:stretch>
            <a:fillRect/>
          </a:stretch>
        </p:blipFill>
        <p:spPr>
          <a:xfrm>
            <a:off x="3995444" y="1739189"/>
            <a:ext cx="4201111" cy="260068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m 5">
            <a:extLst>
              <a:ext uri="{FF2B5EF4-FFF2-40B4-BE49-F238E27FC236}">
                <a16:creationId xmlns:a16="http://schemas.microsoft.com/office/drawing/2014/main" id="{F495896D-50FB-E5FC-B6BF-F670390CE641}"/>
              </a:ext>
            </a:extLst>
          </p:cNvPr>
          <p:cNvPicPr>
            <a:picLocks noChangeAspect="1"/>
          </p:cNvPicPr>
          <p:nvPr/>
        </p:nvPicPr>
        <p:blipFill>
          <a:blip r:embed="rId3"/>
          <a:stretch>
            <a:fillRect/>
          </a:stretch>
        </p:blipFill>
        <p:spPr>
          <a:xfrm>
            <a:off x="367014" y="1623580"/>
            <a:ext cx="11457972" cy="339344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m 5">
            <a:extLst>
              <a:ext uri="{FF2B5EF4-FFF2-40B4-BE49-F238E27FC236}">
                <a16:creationId xmlns:a16="http://schemas.microsoft.com/office/drawing/2014/main" id="{20E47EC3-DFC1-4EE6-4D5E-7C9C82B751B1}"/>
              </a:ext>
            </a:extLst>
          </p:cNvPr>
          <p:cNvPicPr>
            <a:picLocks noChangeAspect="1"/>
          </p:cNvPicPr>
          <p:nvPr/>
        </p:nvPicPr>
        <p:blipFill>
          <a:blip r:embed="rId3"/>
          <a:stretch>
            <a:fillRect/>
          </a:stretch>
        </p:blipFill>
        <p:spPr>
          <a:xfrm>
            <a:off x="1828204" y="1912279"/>
            <a:ext cx="8535591" cy="184810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m 5">
            <a:extLst>
              <a:ext uri="{FF2B5EF4-FFF2-40B4-BE49-F238E27FC236}">
                <a16:creationId xmlns:a16="http://schemas.microsoft.com/office/drawing/2014/main" id="{66566B6E-B92F-1A71-E4CA-5FA934399E85}"/>
              </a:ext>
            </a:extLst>
          </p:cNvPr>
          <p:cNvPicPr>
            <a:picLocks noChangeAspect="1"/>
          </p:cNvPicPr>
          <p:nvPr/>
        </p:nvPicPr>
        <p:blipFill>
          <a:blip r:embed="rId3"/>
          <a:stretch>
            <a:fillRect/>
          </a:stretch>
        </p:blipFill>
        <p:spPr>
          <a:xfrm>
            <a:off x="1671020" y="1961496"/>
            <a:ext cx="8849960" cy="180047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m 5">
            <a:extLst>
              <a:ext uri="{FF2B5EF4-FFF2-40B4-BE49-F238E27FC236}">
                <a16:creationId xmlns:a16="http://schemas.microsoft.com/office/drawing/2014/main" id="{70A2FEFB-E9CD-A003-F563-CC3CBAC4C66A}"/>
              </a:ext>
            </a:extLst>
          </p:cNvPr>
          <p:cNvPicPr>
            <a:picLocks noChangeAspect="1"/>
          </p:cNvPicPr>
          <p:nvPr/>
        </p:nvPicPr>
        <p:blipFill>
          <a:blip r:embed="rId3"/>
          <a:stretch>
            <a:fillRect/>
          </a:stretch>
        </p:blipFill>
        <p:spPr>
          <a:xfrm>
            <a:off x="2685574" y="2051973"/>
            <a:ext cx="6820852" cy="192431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m 2">
            <a:extLst>
              <a:ext uri="{FF2B5EF4-FFF2-40B4-BE49-F238E27FC236}">
                <a16:creationId xmlns:a16="http://schemas.microsoft.com/office/drawing/2014/main" id="{98E592D4-CA3F-7DEA-FCC3-058BD96E9D9A}"/>
              </a:ext>
            </a:extLst>
          </p:cNvPr>
          <p:cNvPicPr>
            <a:picLocks noChangeAspect="1"/>
          </p:cNvPicPr>
          <p:nvPr/>
        </p:nvPicPr>
        <p:blipFill>
          <a:blip r:embed="rId3"/>
          <a:stretch>
            <a:fillRect/>
          </a:stretch>
        </p:blipFill>
        <p:spPr>
          <a:xfrm>
            <a:off x="780308" y="1928099"/>
            <a:ext cx="10631384" cy="262926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E1B20E7D-C584-B35B-3AAE-0615403E55D1}"/>
              </a:ext>
            </a:extLst>
          </p:cNvPr>
          <p:cNvSpPr txBox="1">
            <a:spLocks/>
          </p:cNvSpPr>
          <p:nvPr/>
        </p:nvSpPr>
        <p:spPr>
          <a:xfrm>
            <a:off x="828067" y="1507067"/>
            <a:ext cx="10530113" cy="50546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SQL queries</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 Dashboard with Plotly</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with Classification Algorithms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m 5">
            <a:extLst>
              <a:ext uri="{FF2B5EF4-FFF2-40B4-BE49-F238E27FC236}">
                <a16:creationId xmlns:a16="http://schemas.microsoft.com/office/drawing/2014/main" id="{72AC42BE-0B72-4A49-AA4E-069D2F577B5E}"/>
              </a:ext>
            </a:extLst>
          </p:cNvPr>
          <p:cNvPicPr>
            <a:picLocks noChangeAspect="1"/>
          </p:cNvPicPr>
          <p:nvPr/>
        </p:nvPicPr>
        <p:blipFill>
          <a:blip r:embed="rId3"/>
          <a:stretch>
            <a:fillRect/>
          </a:stretch>
        </p:blipFill>
        <p:spPr>
          <a:xfrm>
            <a:off x="2112834" y="1866178"/>
            <a:ext cx="7973538" cy="275310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a:extLst>
              <a:ext uri="{FF2B5EF4-FFF2-40B4-BE49-F238E27FC236}">
                <a16:creationId xmlns:a16="http://schemas.microsoft.com/office/drawing/2014/main" id="{CFD80962-670B-41A3-157F-887E46572D0B}"/>
              </a:ext>
            </a:extLst>
          </p:cNvPr>
          <p:cNvPicPr>
            <a:picLocks noChangeAspect="1"/>
          </p:cNvPicPr>
          <p:nvPr/>
        </p:nvPicPr>
        <p:blipFill>
          <a:blip r:embed="rId3"/>
          <a:stretch>
            <a:fillRect/>
          </a:stretch>
        </p:blipFill>
        <p:spPr>
          <a:xfrm>
            <a:off x="1202725" y="1654520"/>
            <a:ext cx="9650172" cy="477269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Imagem 6">
            <a:extLst>
              <a:ext uri="{FF2B5EF4-FFF2-40B4-BE49-F238E27FC236}">
                <a16:creationId xmlns:a16="http://schemas.microsoft.com/office/drawing/2014/main" id="{FAC29B40-0E8F-2C2E-207B-1782FA839912}"/>
              </a:ext>
            </a:extLst>
          </p:cNvPr>
          <p:cNvPicPr>
            <a:picLocks noChangeAspect="1"/>
          </p:cNvPicPr>
          <p:nvPr/>
        </p:nvPicPr>
        <p:blipFill>
          <a:blip r:embed="rId3"/>
          <a:stretch>
            <a:fillRect/>
          </a:stretch>
        </p:blipFill>
        <p:spPr>
          <a:xfrm>
            <a:off x="367014" y="2026703"/>
            <a:ext cx="11457972" cy="189078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m 5">
            <a:extLst>
              <a:ext uri="{FF2B5EF4-FFF2-40B4-BE49-F238E27FC236}">
                <a16:creationId xmlns:a16="http://schemas.microsoft.com/office/drawing/2014/main" id="{9FE9CF64-6FFD-84C2-9ECB-0DEB0C156B60}"/>
              </a:ext>
            </a:extLst>
          </p:cNvPr>
          <p:cNvPicPr>
            <a:picLocks noChangeAspect="1"/>
          </p:cNvPicPr>
          <p:nvPr/>
        </p:nvPicPr>
        <p:blipFill>
          <a:blip r:embed="rId3"/>
          <a:stretch>
            <a:fillRect/>
          </a:stretch>
        </p:blipFill>
        <p:spPr>
          <a:xfrm>
            <a:off x="2299757" y="1594625"/>
            <a:ext cx="7592485" cy="405821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Imagem 5">
            <a:extLst>
              <a:ext uri="{FF2B5EF4-FFF2-40B4-BE49-F238E27FC236}">
                <a16:creationId xmlns:a16="http://schemas.microsoft.com/office/drawing/2014/main" id="{62CFC242-700B-FEB2-353B-AC81C689505C}"/>
              </a:ext>
            </a:extLst>
          </p:cNvPr>
          <p:cNvPicPr>
            <a:picLocks noChangeAspect="1"/>
          </p:cNvPicPr>
          <p:nvPr/>
        </p:nvPicPr>
        <p:blipFill>
          <a:blip r:embed="rId3"/>
          <a:stretch>
            <a:fillRect/>
          </a:stretch>
        </p:blipFill>
        <p:spPr>
          <a:xfrm>
            <a:off x="1063029" y="1368273"/>
            <a:ext cx="4719806" cy="3788430"/>
          </a:xfrm>
          <a:prstGeom prst="rect">
            <a:avLst/>
          </a:prstGeom>
        </p:spPr>
      </p:pic>
      <p:pic>
        <p:nvPicPr>
          <p:cNvPr id="8" name="Imagem 7">
            <a:extLst>
              <a:ext uri="{FF2B5EF4-FFF2-40B4-BE49-F238E27FC236}">
                <a16:creationId xmlns:a16="http://schemas.microsoft.com/office/drawing/2014/main" id="{39B28C02-80FE-D96A-8937-BE8F33A22068}"/>
              </a:ext>
            </a:extLst>
          </p:cNvPr>
          <p:cNvPicPr>
            <a:picLocks noChangeAspect="1"/>
          </p:cNvPicPr>
          <p:nvPr/>
        </p:nvPicPr>
        <p:blipFill>
          <a:blip r:embed="rId4"/>
          <a:stretch>
            <a:fillRect/>
          </a:stretch>
        </p:blipFill>
        <p:spPr>
          <a:xfrm>
            <a:off x="6300573" y="1364338"/>
            <a:ext cx="4828398" cy="3792365"/>
          </a:xfrm>
          <a:prstGeom prst="rect">
            <a:avLst/>
          </a:prstGeom>
        </p:spPr>
      </p:pic>
      <p:sp>
        <p:nvSpPr>
          <p:cNvPr id="9" name="Content Placeholder 4">
            <a:extLst>
              <a:ext uri="{FF2B5EF4-FFF2-40B4-BE49-F238E27FC236}">
                <a16:creationId xmlns:a16="http://schemas.microsoft.com/office/drawing/2014/main" id="{40A093EF-2493-AF3F-2743-DD90132EAA45}"/>
              </a:ext>
            </a:extLst>
          </p:cNvPr>
          <p:cNvSpPr txBox="1">
            <a:spLocks/>
          </p:cNvSpPr>
          <p:nvPr/>
        </p:nvSpPr>
        <p:spPr>
          <a:xfrm>
            <a:off x="2741137" y="5215202"/>
            <a:ext cx="1363590" cy="41513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a:rPr>
              <a:t>California</a:t>
            </a:r>
            <a:endParaRPr lang="en-US" dirty="0">
              <a:solidFill>
                <a:schemeClr val="accent3">
                  <a:lumMod val="25000"/>
                </a:schemeClr>
              </a:solidFill>
              <a:latin typeface="Abadi"/>
            </a:endParaRPr>
          </a:p>
          <a:p>
            <a:pPr algn="ctr">
              <a:spcBef>
                <a:spcPts val="1400"/>
              </a:spcBef>
            </a:pPr>
            <a:endParaRPr lang="en-US" dirty="0">
              <a:solidFill>
                <a:schemeClr val="accent3">
                  <a:lumMod val="25000"/>
                </a:schemeClr>
              </a:solidFill>
            </a:endParaRPr>
          </a:p>
        </p:txBody>
      </p:sp>
      <p:sp>
        <p:nvSpPr>
          <p:cNvPr id="10" name="Content Placeholder 4">
            <a:extLst>
              <a:ext uri="{FF2B5EF4-FFF2-40B4-BE49-F238E27FC236}">
                <a16:creationId xmlns:a16="http://schemas.microsoft.com/office/drawing/2014/main" id="{4633228C-E160-440B-774D-AE3943B19AEE}"/>
              </a:ext>
            </a:extLst>
          </p:cNvPr>
          <p:cNvSpPr txBox="1">
            <a:spLocks/>
          </p:cNvSpPr>
          <p:nvPr/>
        </p:nvSpPr>
        <p:spPr>
          <a:xfrm>
            <a:off x="8032977" y="5215201"/>
            <a:ext cx="1363590" cy="41513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a:rPr>
              <a:t>Florida</a:t>
            </a:r>
            <a:endParaRPr lang="en-US" dirty="0">
              <a:solidFill>
                <a:schemeClr val="accent3">
                  <a:lumMod val="25000"/>
                </a:schemeClr>
              </a:solidFill>
              <a:latin typeface="Abadi"/>
            </a:endParaRPr>
          </a:p>
          <a:p>
            <a:pPr algn="ctr">
              <a:spcBef>
                <a:spcPts val="1400"/>
              </a:spcBef>
            </a:pPr>
            <a:endParaRPr lang="en-US" dirty="0">
              <a:solidFill>
                <a:schemeClr val="accent3">
                  <a:lumMod val="25000"/>
                </a:schemeClr>
              </a:solidFill>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Records</a:t>
            </a:r>
          </a:p>
        </p:txBody>
      </p:sp>
      <p:pic>
        <p:nvPicPr>
          <p:cNvPr id="9" name="Imagem 8">
            <a:extLst>
              <a:ext uri="{FF2B5EF4-FFF2-40B4-BE49-F238E27FC236}">
                <a16:creationId xmlns:a16="http://schemas.microsoft.com/office/drawing/2014/main" id="{01D4215D-B7CD-CF54-62DF-52E9EBC8EB1D}"/>
              </a:ext>
            </a:extLst>
          </p:cNvPr>
          <p:cNvPicPr>
            <a:picLocks noChangeAspect="1"/>
          </p:cNvPicPr>
          <p:nvPr/>
        </p:nvPicPr>
        <p:blipFill>
          <a:blip r:embed="rId3"/>
          <a:stretch>
            <a:fillRect/>
          </a:stretch>
        </p:blipFill>
        <p:spPr>
          <a:xfrm>
            <a:off x="1063028" y="1368272"/>
            <a:ext cx="4719805" cy="3848993"/>
          </a:xfrm>
          <a:prstGeom prst="rect">
            <a:avLst/>
          </a:prstGeom>
        </p:spPr>
      </p:pic>
      <p:pic>
        <p:nvPicPr>
          <p:cNvPr id="10" name="Imagem 9">
            <a:extLst>
              <a:ext uri="{FF2B5EF4-FFF2-40B4-BE49-F238E27FC236}">
                <a16:creationId xmlns:a16="http://schemas.microsoft.com/office/drawing/2014/main" id="{5AC30ABA-7677-121B-1A36-45A92DC8B304}"/>
              </a:ext>
            </a:extLst>
          </p:cNvPr>
          <p:cNvPicPr>
            <a:picLocks noChangeAspect="1"/>
          </p:cNvPicPr>
          <p:nvPr/>
        </p:nvPicPr>
        <p:blipFill>
          <a:blip r:embed="rId4"/>
          <a:stretch>
            <a:fillRect/>
          </a:stretch>
        </p:blipFill>
        <p:spPr>
          <a:xfrm>
            <a:off x="6409167" y="1368273"/>
            <a:ext cx="4719805" cy="3848992"/>
          </a:xfrm>
          <a:prstGeom prst="rect">
            <a:avLst/>
          </a:prstGeom>
        </p:spPr>
      </p:pic>
      <p:sp>
        <p:nvSpPr>
          <p:cNvPr id="11" name="Content Placeholder 4">
            <a:extLst>
              <a:ext uri="{FF2B5EF4-FFF2-40B4-BE49-F238E27FC236}">
                <a16:creationId xmlns:a16="http://schemas.microsoft.com/office/drawing/2014/main" id="{EF7E99A1-7F84-3045-C727-47E0463D16A0}"/>
              </a:ext>
            </a:extLst>
          </p:cNvPr>
          <p:cNvSpPr txBox="1">
            <a:spLocks/>
          </p:cNvSpPr>
          <p:nvPr/>
        </p:nvSpPr>
        <p:spPr>
          <a:xfrm>
            <a:off x="2741137" y="5274471"/>
            <a:ext cx="1363590" cy="41513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a:rPr>
              <a:t>California</a:t>
            </a:r>
            <a:endParaRPr lang="en-US" dirty="0">
              <a:solidFill>
                <a:schemeClr val="accent3">
                  <a:lumMod val="25000"/>
                </a:schemeClr>
              </a:solidFill>
              <a:latin typeface="Abadi"/>
            </a:endParaRPr>
          </a:p>
          <a:p>
            <a:pPr algn="ctr">
              <a:spcBef>
                <a:spcPts val="1400"/>
              </a:spcBef>
            </a:pPr>
            <a:endParaRPr lang="en-US" dirty="0">
              <a:solidFill>
                <a:schemeClr val="accent3">
                  <a:lumMod val="25000"/>
                </a:schemeClr>
              </a:solidFill>
            </a:endParaRPr>
          </a:p>
        </p:txBody>
      </p:sp>
      <p:sp>
        <p:nvSpPr>
          <p:cNvPr id="12" name="Content Placeholder 4">
            <a:extLst>
              <a:ext uri="{FF2B5EF4-FFF2-40B4-BE49-F238E27FC236}">
                <a16:creationId xmlns:a16="http://schemas.microsoft.com/office/drawing/2014/main" id="{5B40691C-E678-12C4-925D-9FE8C8840C3D}"/>
              </a:ext>
            </a:extLst>
          </p:cNvPr>
          <p:cNvSpPr txBox="1">
            <a:spLocks/>
          </p:cNvSpPr>
          <p:nvPr/>
        </p:nvSpPr>
        <p:spPr>
          <a:xfrm>
            <a:off x="8032977" y="5274470"/>
            <a:ext cx="1363590" cy="41513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a:rPr>
              <a:t>Florida</a:t>
            </a:r>
            <a:endParaRPr lang="en-US" dirty="0">
              <a:solidFill>
                <a:schemeClr val="accent3">
                  <a:lumMod val="25000"/>
                </a:schemeClr>
              </a:solidFill>
              <a:latin typeface="Abadi"/>
            </a:endParaRPr>
          </a:p>
          <a:p>
            <a:pPr algn="ctr">
              <a:spcBef>
                <a:spcPts val="1400"/>
              </a:spcBef>
            </a:pPr>
            <a:endParaRPr lang="en-US" dirty="0">
              <a:solidFill>
                <a:schemeClr val="accent3">
                  <a:lumMod val="25000"/>
                </a:schemeClr>
              </a:solidFill>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Distances</a:t>
            </a:r>
          </a:p>
        </p:txBody>
      </p:sp>
      <p:pic>
        <p:nvPicPr>
          <p:cNvPr id="7" name="Imagem 6">
            <a:extLst>
              <a:ext uri="{FF2B5EF4-FFF2-40B4-BE49-F238E27FC236}">
                <a16:creationId xmlns:a16="http://schemas.microsoft.com/office/drawing/2014/main" id="{6D5A728B-A900-39A6-0211-00C48456DCD8}"/>
              </a:ext>
            </a:extLst>
          </p:cNvPr>
          <p:cNvPicPr>
            <a:picLocks noChangeAspect="1"/>
          </p:cNvPicPr>
          <p:nvPr/>
        </p:nvPicPr>
        <p:blipFill>
          <a:blip r:embed="rId3"/>
          <a:stretch>
            <a:fillRect/>
          </a:stretch>
        </p:blipFill>
        <p:spPr>
          <a:xfrm>
            <a:off x="4893277" y="1450330"/>
            <a:ext cx="6632428" cy="3413454"/>
          </a:xfrm>
          <a:prstGeom prst="rect">
            <a:avLst/>
          </a:prstGeom>
        </p:spPr>
      </p:pic>
      <p:pic>
        <p:nvPicPr>
          <p:cNvPr id="9" name="Imagem 8">
            <a:extLst>
              <a:ext uri="{FF2B5EF4-FFF2-40B4-BE49-F238E27FC236}">
                <a16:creationId xmlns:a16="http://schemas.microsoft.com/office/drawing/2014/main" id="{20147DD0-E4D5-BDB4-D206-B1C3EF79861F}"/>
              </a:ext>
            </a:extLst>
          </p:cNvPr>
          <p:cNvPicPr>
            <a:picLocks noChangeAspect="1"/>
          </p:cNvPicPr>
          <p:nvPr/>
        </p:nvPicPr>
        <p:blipFill>
          <a:blip r:embed="rId4"/>
          <a:stretch>
            <a:fillRect/>
          </a:stretch>
        </p:blipFill>
        <p:spPr>
          <a:xfrm>
            <a:off x="770011" y="1450330"/>
            <a:ext cx="3986786" cy="2628569"/>
          </a:xfrm>
          <a:prstGeom prst="rect">
            <a:avLst/>
          </a:prstGeom>
        </p:spPr>
      </p:pic>
      <p:sp>
        <p:nvSpPr>
          <p:cNvPr id="10" name="Content Placeholder 4">
            <a:extLst>
              <a:ext uri="{FF2B5EF4-FFF2-40B4-BE49-F238E27FC236}">
                <a16:creationId xmlns:a16="http://schemas.microsoft.com/office/drawing/2014/main" id="{FEECAD38-DB41-614A-47B5-2C3CC7404E51}"/>
              </a:ext>
            </a:extLst>
          </p:cNvPr>
          <p:cNvSpPr txBox="1">
            <a:spLocks/>
          </p:cNvSpPr>
          <p:nvPr/>
        </p:nvSpPr>
        <p:spPr>
          <a:xfrm>
            <a:off x="1001742" y="5029547"/>
            <a:ext cx="3523324" cy="41513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a:rPr>
              <a:t>1.35 KM to the coastline</a:t>
            </a:r>
            <a:endParaRPr lang="en-US" sz="1600" dirty="0">
              <a:solidFill>
                <a:schemeClr val="accent3">
                  <a:lumMod val="25000"/>
                </a:schemeClr>
              </a:solidFill>
              <a:latin typeface="Abadi"/>
            </a:endParaRPr>
          </a:p>
          <a:p>
            <a:pPr algn="ctr">
              <a:spcBef>
                <a:spcPts val="1400"/>
              </a:spcBef>
            </a:pPr>
            <a:endParaRPr lang="en-US" dirty="0">
              <a:solidFill>
                <a:schemeClr val="accent3">
                  <a:lumMod val="25000"/>
                </a:schemeClr>
              </a:solidFill>
            </a:endParaRPr>
          </a:p>
        </p:txBody>
      </p:sp>
      <p:sp>
        <p:nvSpPr>
          <p:cNvPr id="11" name="Content Placeholder 4">
            <a:extLst>
              <a:ext uri="{FF2B5EF4-FFF2-40B4-BE49-F238E27FC236}">
                <a16:creationId xmlns:a16="http://schemas.microsoft.com/office/drawing/2014/main" id="{1C5563BD-FF4D-A00B-4288-5C2163DF3B3D}"/>
              </a:ext>
            </a:extLst>
          </p:cNvPr>
          <p:cNvSpPr txBox="1">
            <a:spLocks/>
          </p:cNvSpPr>
          <p:nvPr/>
        </p:nvSpPr>
        <p:spPr>
          <a:xfrm>
            <a:off x="6677438" y="5029547"/>
            <a:ext cx="3064105" cy="415131"/>
          </a:xfrm>
          <a:prstGeom prst="rect">
            <a:avLst/>
          </a:prstGeom>
        </p:spPr>
        <p:txBody>
          <a:bodyPr lIns="91440" tIns="45720" rIns="91440" bIns="4572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a:rPr>
              <a:t>227,75 KM to Los Angeles </a:t>
            </a:r>
            <a:endParaRPr lang="en-US" dirty="0">
              <a:solidFill>
                <a:schemeClr val="accent3">
                  <a:lumMod val="25000"/>
                </a:schemeClr>
              </a:solidFill>
              <a:latin typeface="Abadi"/>
            </a:endParaRPr>
          </a:p>
          <a:p>
            <a:pPr algn="ctr">
              <a:spcBef>
                <a:spcPts val="1400"/>
              </a:spcBef>
            </a:pPr>
            <a:endParaRPr lang="en-US" dirty="0">
              <a:solidFill>
                <a:schemeClr val="accent3">
                  <a:lumMod val="25000"/>
                </a:schemeClr>
              </a:solidFill>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795845"/>
            <a:ext cx="10530113" cy="42297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a:t>
            </a:r>
          </a:p>
          <a:p>
            <a:pPr>
              <a:spcBef>
                <a:spcPts val="1400"/>
              </a:spcBef>
            </a:pPr>
            <a:r>
              <a:rPr lang="en-US" sz="2200" dirty="0">
                <a:solidFill>
                  <a:schemeClr val="accent3">
                    <a:lumMod val="25000"/>
                  </a:schemeClr>
                </a:solidFill>
                <a:latin typeface="Abadi" panose="020B0604020104020204" pitchFamily="34" charset="0"/>
              </a:rPr>
              <a:t>Problems we want to find answers</a:t>
            </a:r>
          </a:p>
          <a:p>
            <a:pPr lvl="1">
              <a:spcBef>
                <a:spcPts val="1400"/>
              </a:spcBef>
            </a:pPr>
            <a:r>
              <a:rPr lang="en-US" sz="1800" dirty="0">
                <a:solidFill>
                  <a:schemeClr val="accent3">
                    <a:lumMod val="25000"/>
                  </a:schemeClr>
                </a:solidFill>
                <a:latin typeface="Abadi" panose="020B0604020104020204" pitchFamily="34" charset="0"/>
              </a:rPr>
              <a:t>How can we determine the cost of a launch?</a:t>
            </a:r>
          </a:p>
          <a:p>
            <a:pPr lvl="1">
              <a:spcBef>
                <a:spcPts val="1400"/>
              </a:spcBef>
            </a:pPr>
            <a:r>
              <a:rPr lang="en-US" sz="1800" dirty="0">
                <a:solidFill>
                  <a:schemeClr val="accent3">
                    <a:lumMod val="25000"/>
                  </a:schemeClr>
                </a:solidFill>
                <a:latin typeface="Abadi" panose="020B0604020104020204" pitchFamily="34" charset="0"/>
              </a:rPr>
              <a:t>Can we predict which launches are going to land successfully for reuse?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7"/>
            <a:ext cx="10104817" cy="493852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have been extracted through API and web scraping and exported to csv</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encoding data fields for machine learning and data cleaning of nulls values and irrelevant columns.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LR, KNN, SVM, DT models have been built and evaluated for the best classifier.</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25600"/>
            <a:ext cx="10515600" cy="4551363"/>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Launch Data have been collected through two different ways:</a:t>
            </a:r>
          </a:p>
          <a:p>
            <a:pPr>
              <a:lnSpc>
                <a:spcPct val="100000"/>
              </a:lnSpc>
              <a:spcBef>
                <a:spcPts val="1400"/>
              </a:spcBef>
            </a:pPr>
            <a:r>
              <a:rPr lang="en-US" sz="2200" dirty="0">
                <a:solidFill>
                  <a:schemeClr val="accent3">
                    <a:lumMod val="25000"/>
                  </a:schemeClr>
                </a:solidFill>
                <a:latin typeface="Abadi" panose="020B0604020104020204" pitchFamily="34" charset="0"/>
              </a:rPr>
              <a:t>API request from the SpaceX REST API</a:t>
            </a:r>
          </a:p>
          <a:p>
            <a:pPr>
              <a:lnSpc>
                <a:spcPct val="100000"/>
              </a:lnSpc>
              <a:spcBef>
                <a:spcPts val="1400"/>
              </a:spcBef>
            </a:pPr>
            <a:r>
              <a:rPr lang="en-US" sz="2200" dirty="0">
                <a:solidFill>
                  <a:schemeClr val="accent3">
                    <a:lumMod val="25000"/>
                  </a:schemeClr>
                </a:solidFill>
                <a:latin typeface="Abadi" panose="020B0604020104020204" pitchFamily="34" charset="0"/>
              </a:rPr>
              <a:t>Web Scraping Wikipedia using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Fluxograma: Processo Alternativo 1">
            <a:extLst>
              <a:ext uri="{FF2B5EF4-FFF2-40B4-BE49-F238E27FC236}">
                <a16:creationId xmlns:a16="http://schemas.microsoft.com/office/drawing/2014/main" id="{1ECF3589-B12A-342C-2DC9-E3A952206764}"/>
              </a:ext>
            </a:extLst>
          </p:cNvPr>
          <p:cNvSpPr/>
          <p:nvPr/>
        </p:nvSpPr>
        <p:spPr>
          <a:xfrm>
            <a:off x="770011" y="4014258"/>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SpaceX API</a:t>
            </a:r>
            <a:endParaRPr lang="pt-BR" dirty="0">
              <a:latin typeface="Abadi" panose="020B0604020104020204" pitchFamily="34" charset="0"/>
            </a:endParaRPr>
          </a:p>
        </p:txBody>
      </p:sp>
      <p:sp>
        <p:nvSpPr>
          <p:cNvPr id="4" name="Fluxograma: Processo Alternativo 3">
            <a:extLst>
              <a:ext uri="{FF2B5EF4-FFF2-40B4-BE49-F238E27FC236}">
                <a16:creationId xmlns:a16="http://schemas.microsoft.com/office/drawing/2014/main" id="{20A88355-475C-253E-BEDC-66EBCD3C4893}"/>
              </a:ext>
            </a:extLst>
          </p:cNvPr>
          <p:cNvSpPr/>
          <p:nvPr/>
        </p:nvSpPr>
        <p:spPr>
          <a:xfrm>
            <a:off x="2847554" y="4014255"/>
            <a:ext cx="2440781"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Extract Data in JSON</a:t>
            </a:r>
            <a:endParaRPr lang="pt-BR" dirty="0">
              <a:latin typeface="Abadi" panose="020B0604020104020204" pitchFamily="34" charset="0"/>
            </a:endParaRPr>
          </a:p>
        </p:txBody>
      </p:sp>
      <p:sp>
        <p:nvSpPr>
          <p:cNvPr id="7" name="Fluxograma: Processo Alternativo 6">
            <a:extLst>
              <a:ext uri="{FF2B5EF4-FFF2-40B4-BE49-F238E27FC236}">
                <a16:creationId xmlns:a16="http://schemas.microsoft.com/office/drawing/2014/main" id="{7B287406-78BD-2176-7FA4-3D24F2683411}"/>
              </a:ext>
            </a:extLst>
          </p:cNvPr>
          <p:cNvSpPr/>
          <p:nvPr/>
        </p:nvSpPr>
        <p:spPr>
          <a:xfrm>
            <a:off x="6027811" y="4014258"/>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Normalize into CSV</a:t>
            </a:r>
            <a:endParaRPr lang="pt-BR" dirty="0">
              <a:latin typeface="Abadi" panose="020B0604020104020204" pitchFamily="34" charset="0"/>
            </a:endParaRPr>
          </a:p>
        </p:txBody>
      </p:sp>
      <p:cxnSp>
        <p:nvCxnSpPr>
          <p:cNvPr id="8" name="Conector de Seta Reta 7">
            <a:extLst>
              <a:ext uri="{FF2B5EF4-FFF2-40B4-BE49-F238E27FC236}">
                <a16:creationId xmlns:a16="http://schemas.microsoft.com/office/drawing/2014/main" id="{AADC40B4-76B7-1C1D-9DA0-14B0A0EDF3CB}"/>
              </a:ext>
            </a:extLst>
          </p:cNvPr>
          <p:cNvCxnSpPr>
            <a:cxnSpLocks/>
            <a:stCxn id="2" idx="3"/>
            <a:endCxn id="4" idx="1"/>
          </p:cNvCxnSpPr>
          <p:nvPr/>
        </p:nvCxnSpPr>
        <p:spPr>
          <a:xfrm flipV="1">
            <a:off x="2336344" y="4374089"/>
            <a:ext cx="511210" cy="3"/>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11CBC1C2-19AE-DA05-23BE-A2FB63797177}"/>
              </a:ext>
            </a:extLst>
          </p:cNvPr>
          <p:cNvCxnSpPr>
            <a:cxnSpLocks/>
            <a:stCxn id="4" idx="3"/>
            <a:endCxn id="7" idx="1"/>
          </p:cNvCxnSpPr>
          <p:nvPr/>
        </p:nvCxnSpPr>
        <p:spPr>
          <a:xfrm>
            <a:off x="5288335" y="4374089"/>
            <a:ext cx="739476" cy="3"/>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sp>
        <p:nvSpPr>
          <p:cNvPr id="17" name="Fluxograma: Processo Alternativo 16">
            <a:extLst>
              <a:ext uri="{FF2B5EF4-FFF2-40B4-BE49-F238E27FC236}">
                <a16:creationId xmlns:a16="http://schemas.microsoft.com/office/drawing/2014/main" id="{DC71B9A0-B077-7E17-B1E2-30DC5C5FF1CA}"/>
              </a:ext>
            </a:extLst>
          </p:cNvPr>
          <p:cNvSpPr/>
          <p:nvPr/>
        </p:nvSpPr>
        <p:spPr>
          <a:xfrm>
            <a:off x="770011" y="4886328"/>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HTML from Wikipedia</a:t>
            </a:r>
            <a:endParaRPr lang="pt-BR" dirty="0">
              <a:latin typeface="Abadi" panose="020B0604020104020204" pitchFamily="34" charset="0"/>
            </a:endParaRPr>
          </a:p>
        </p:txBody>
      </p:sp>
      <p:sp>
        <p:nvSpPr>
          <p:cNvPr id="18" name="Fluxograma: Processo Alternativo 17">
            <a:extLst>
              <a:ext uri="{FF2B5EF4-FFF2-40B4-BE49-F238E27FC236}">
                <a16:creationId xmlns:a16="http://schemas.microsoft.com/office/drawing/2014/main" id="{29B60737-6ACB-74A6-F56A-D9DEDCFD3C4C}"/>
              </a:ext>
            </a:extLst>
          </p:cNvPr>
          <p:cNvSpPr/>
          <p:nvPr/>
        </p:nvSpPr>
        <p:spPr>
          <a:xfrm>
            <a:off x="2847553" y="4886327"/>
            <a:ext cx="2440781"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Extract Data with BS</a:t>
            </a:r>
            <a:endParaRPr lang="pt-BR" dirty="0">
              <a:latin typeface="Abadi" panose="020B0604020104020204" pitchFamily="34" charset="0"/>
            </a:endParaRPr>
          </a:p>
        </p:txBody>
      </p:sp>
      <p:sp>
        <p:nvSpPr>
          <p:cNvPr id="19" name="Fluxograma: Processo Alternativo 18">
            <a:extLst>
              <a:ext uri="{FF2B5EF4-FFF2-40B4-BE49-F238E27FC236}">
                <a16:creationId xmlns:a16="http://schemas.microsoft.com/office/drawing/2014/main" id="{D68D5240-7916-1DFB-61E8-420C53920E3B}"/>
              </a:ext>
            </a:extLst>
          </p:cNvPr>
          <p:cNvSpPr/>
          <p:nvPr/>
        </p:nvSpPr>
        <p:spPr>
          <a:xfrm>
            <a:off x="6027811" y="4886328"/>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Normalize into CSV</a:t>
            </a:r>
            <a:endParaRPr lang="pt-BR" dirty="0">
              <a:latin typeface="Abadi" panose="020B0604020104020204" pitchFamily="34" charset="0"/>
            </a:endParaRPr>
          </a:p>
        </p:txBody>
      </p:sp>
      <p:cxnSp>
        <p:nvCxnSpPr>
          <p:cNvPr id="20" name="Conector de Seta Reta 19">
            <a:extLst>
              <a:ext uri="{FF2B5EF4-FFF2-40B4-BE49-F238E27FC236}">
                <a16:creationId xmlns:a16="http://schemas.microsoft.com/office/drawing/2014/main" id="{D7379672-844E-A8DC-CF2E-C414CF5A43E4}"/>
              </a:ext>
            </a:extLst>
          </p:cNvPr>
          <p:cNvCxnSpPr>
            <a:cxnSpLocks/>
            <a:stCxn id="17" idx="3"/>
            <a:endCxn id="18" idx="1"/>
          </p:cNvCxnSpPr>
          <p:nvPr/>
        </p:nvCxnSpPr>
        <p:spPr>
          <a:xfrm flipV="1">
            <a:off x="2336344" y="5246161"/>
            <a:ext cx="511209" cy="1"/>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9ED279EA-69A6-0B56-C95F-16D451B7AECC}"/>
              </a:ext>
            </a:extLst>
          </p:cNvPr>
          <p:cNvCxnSpPr>
            <a:cxnSpLocks/>
            <a:stCxn id="18" idx="3"/>
            <a:endCxn id="19" idx="1"/>
          </p:cNvCxnSpPr>
          <p:nvPr/>
        </p:nvCxnSpPr>
        <p:spPr>
          <a:xfrm>
            <a:off x="5288334" y="5246161"/>
            <a:ext cx="739477" cy="1"/>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sp>
        <p:nvSpPr>
          <p:cNvPr id="30" name="Fluxograma: Processo Alternativo 29">
            <a:extLst>
              <a:ext uri="{FF2B5EF4-FFF2-40B4-BE49-F238E27FC236}">
                <a16:creationId xmlns:a16="http://schemas.microsoft.com/office/drawing/2014/main" id="{EA03B6FD-5302-09F1-40B3-EA666A3628B6}"/>
              </a:ext>
            </a:extLst>
          </p:cNvPr>
          <p:cNvSpPr/>
          <p:nvPr/>
        </p:nvSpPr>
        <p:spPr>
          <a:xfrm>
            <a:off x="8212668" y="4473819"/>
            <a:ext cx="2545382"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Data Consolidation and Wrangling</a:t>
            </a:r>
            <a:endParaRPr lang="pt-BR" dirty="0">
              <a:latin typeface="Abadi" panose="020B0604020104020204" pitchFamily="34" charset="0"/>
            </a:endParaRPr>
          </a:p>
        </p:txBody>
      </p:sp>
      <p:cxnSp>
        <p:nvCxnSpPr>
          <p:cNvPr id="31" name="Conector de Seta Reta 30">
            <a:extLst>
              <a:ext uri="{FF2B5EF4-FFF2-40B4-BE49-F238E27FC236}">
                <a16:creationId xmlns:a16="http://schemas.microsoft.com/office/drawing/2014/main" id="{2C48E9DF-79E7-ABF2-272F-CC9A10BE04C7}"/>
              </a:ext>
            </a:extLst>
          </p:cNvPr>
          <p:cNvCxnSpPr>
            <a:cxnSpLocks/>
            <a:stCxn id="7" idx="3"/>
            <a:endCxn id="30" idx="1"/>
          </p:cNvCxnSpPr>
          <p:nvPr/>
        </p:nvCxnSpPr>
        <p:spPr>
          <a:xfrm>
            <a:off x="7594144" y="4374092"/>
            <a:ext cx="618524" cy="459561"/>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11AADE61-B153-ACAF-C9FB-62744DEDA028}"/>
              </a:ext>
            </a:extLst>
          </p:cNvPr>
          <p:cNvCxnSpPr>
            <a:cxnSpLocks/>
            <a:stCxn id="19" idx="3"/>
            <a:endCxn id="30" idx="1"/>
          </p:cNvCxnSpPr>
          <p:nvPr/>
        </p:nvCxnSpPr>
        <p:spPr>
          <a:xfrm flipV="1">
            <a:off x="7594144" y="4833653"/>
            <a:ext cx="618524" cy="412509"/>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F140B466-119B-2DC6-E02D-30F55164DBDA}"/>
              </a:ext>
            </a:extLst>
          </p:cNvPr>
          <p:cNvPicPr>
            <a:picLocks noChangeAspect="1"/>
          </p:cNvPicPr>
          <p:nvPr/>
        </p:nvPicPr>
        <p:blipFill>
          <a:blip r:embed="rId3"/>
          <a:stretch>
            <a:fillRect/>
          </a:stretch>
        </p:blipFill>
        <p:spPr>
          <a:xfrm>
            <a:off x="4696924" y="1702333"/>
            <a:ext cx="7495076" cy="854218"/>
          </a:xfrm>
          <a:prstGeom prst="rect">
            <a:avLst/>
          </a:prstGeom>
        </p:spPr>
      </p:pic>
      <p:pic>
        <p:nvPicPr>
          <p:cNvPr id="20" name="Imagem 19">
            <a:extLst>
              <a:ext uri="{FF2B5EF4-FFF2-40B4-BE49-F238E27FC236}">
                <a16:creationId xmlns:a16="http://schemas.microsoft.com/office/drawing/2014/main" id="{2D63754D-C9DE-C684-347A-76EB0A2C3A47}"/>
              </a:ext>
            </a:extLst>
          </p:cNvPr>
          <p:cNvPicPr>
            <a:picLocks noChangeAspect="1"/>
          </p:cNvPicPr>
          <p:nvPr/>
        </p:nvPicPr>
        <p:blipFill>
          <a:blip r:embed="rId4"/>
          <a:stretch>
            <a:fillRect/>
          </a:stretch>
        </p:blipFill>
        <p:spPr>
          <a:xfrm>
            <a:off x="4696923" y="2773558"/>
            <a:ext cx="7495076" cy="431451"/>
          </a:xfrm>
          <a:prstGeom prst="rect">
            <a:avLst/>
          </a:prstGeom>
        </p:spPr>
      </p:pic>
      <p:pic>
        <p:nvPicPr>
          <p:cNvPr id="23" name="Imagem 22">
            <a:extLst>
              <a:ext uri="{FF2B5EF4-FFF2-40B4-BE49-F238E27FC236}">
                <a16:creationId xmlns:a16="http://schemas.microsoft.com/office/drawing/2014/main" id="{F362837C-FC49-8024-888F-55C89862F69C}"/>
              </a:ext>
            </a:extLst>
          </p:cNvPr>
          <p:cNvPicPr>
            <a:picLocks noChangeAspect="1"/>
          </p:cNvPicPr>
          <p:nvPr/>
        </p:nvPicPr>
        <p:blipFill>
          <a:blip r:embed="rId5"/>
          <a:stretch>
            <a:fillRect/>
          </a:stretch>
        </p:blipFill>
        <p:spPr>
          <a:xfrm>
            <a:off x="4696924" y="3441205"/>
            <a:ext cx="7495076" cy="1945837"/>
          </a:xfrm>
          <a:prstGeom prst="rect">
            <a:avLst/>
          </a:prstGeom>
        </p:spPr>
      </p:pic>
      <p:pic>
        <p:nvPicPr>
          <p:cNvPr id="26" name="Imagem 25">
            <a:extLst>
              <a:ext uri="{FF2B5EF4-FFF2-40B4-BE49-F238E27FC236}">
                <a16:creationId xmlns:a16="http://schemas.microsoft.com/office/drawing/2014/main" id="{F200FF09-1D08-AB44-AC54-860FFF9628B1}"/>
              </a:ext>
            </a:extLst>
          </p:cNvPr>
          <p:cNvPicPr>
            <a:picLocks noChangeAspect="1"/>
          </p:cNvPicPr>
          <p:nvPr/>
        </p:nvPicPr>
        <p:blipFill>
          <a:blip r:embed="rId6"/>
          <a:stretch>
            <a:fillRect/>
          </a:stretch>
        </p:blipFill>
        <p:spPr>
          <a:xfrm>
            <a:off x="4696923" y="5623238"/>
            <a:ext cx="7495076" cy="326836"/>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1" name="CaixaDeTexto 10">
            <a:extLst>
              <a:ext uri="{FF2B5EF4-FFF2-40B4-BE49-F238E27FC236}">
                <a16:creationId xmlns:a16="http://schemas.microsoft.com/office/drawing/2014/main" id="{58455672-679D-63C3-CAED-EB50E1E94E17}"/>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https://github.com/gfmattos/cr_spacey/blob/main/notebooks/s1-data-collection-api.ipynb</a:t>
            </a:r>
          </a:p>
        </p:txBody>
      </p:sp>
      <p:sp>
        <p:nvSpPr>
          <p:cNvPr id="12" name="Fluxograma: Processo Alternativo 11">
            <a:extLst>
              <a:ext uri="{FF2B5EF4-FFF2-40B4-BE49-F238E27FC236}">
                <a16:creationId xmlns:a16="http://schemas.microsoft.com/office/drawing/2014/main" id="{DBC88C9E-85A4-81F4-AEB7-549D92B6E0C7}"/>
              </a:ext>
            </a:extLst>
          </p:cNvPr>
          <p:cNvSpPr/>
          <p:nvPr/>
        </p:nvSpPr>
        <p:spPr>
          <a:xfrm>
            <a:off x="8712919" y="1764343"/>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Request on SpaceX API</a:t>
            </a:r>
            <a:endParaRPr lang="pt-BR" dirty="0">
              <a:latin typeface="Abadi" panose="020B0604020104020204" pitchFamily="34" charset="0"/>
            </a:endParaRPr>
          </a:p>
        </p:txBody>
      </p:sp>
      <p:sp>
        <p:nvSpPr>
          <p:cNvPr id="15" name="Fluxograma: Processo Alternativo 14">
            <a:extLst>
              <a:ext uri="{FF2B5EF4-FFF2-40B4-BE49-F238E27FC236}">
                <a16:creationId xmlns:a16="http://schemas.microsoft.com/office/drawing/2014/main" id="{2EA11681-E24C-F351-B492-E2F419A32723}"/>
              </a:ext>
            </a:extLst>
          </p:cNvPr>
          <p:cNvSpPr/>
          <p:nvPr/>
        </p:nvSpPr>
        <p:spPr>
          <a:xfrm>
            <a:off x="8714772" y="2629451"/>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Normalize JSON</a:t>
            </a:r>
            <a:endParaRPr lang="pt-BR" dirty="0">
              <a:latin typeface="Abadi" panose="020B0604020104020204" pitchFamily="34" charset="0"/>
            </a:endParaRPr>
          </a:p>
        </p:txBody>
      </p:sp>
      <p:sp>
        <p:nvSpPr>
          <p:cNvPr id="16" name="Fluxograma: Processo Alternativo 15">
            <a:extLst>
              <a:ext uri="{FF2B5EF4-FFF2-40B4-BE49-F238E27FC236}">
                <a16:creationId xmlns:a16="http://schemas.microsoft.com/office/drawing/2014/main" id="{7CE7B458-D99A-BDC8-52BD-0FFD0920F448}"/>
              </a:ext>
            </a:extLst>
          </p:cNvPr>
          <p:cNvSpPr/>
          <p:nvPr/>
        </p:nvSpPr>
        <p:spPr>
          <a:xfrm>
            <a:off x="8275694" y="4051848"/>
            <a:ext cx="2440781"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Extract and Refine Dataframe</a:t>
            </a:r>
            <a:endParaRPr lang="pt-BR" dirty="0">
              <a:latin typeface="Abadi" panose="020B0604020104020204" pitchFamily="34" charset="0"/>
            </a:endParaRPr>
          </a:p>
        </p:txBody>
      </p:sp>
      <p:sp>
        <p:nvSpPr>
          <p:cNvPr id="17" name="Fluxograma: Processo Alternativo 16">
            <a:extLst>
              <a:ext uri="{FF2B5EF4-FFF2-40B4-BE49-F238E27FC236}">
                <a16:creationId xmlns:a16="http://schemas.microsoft.com/office/drawing/2014/main" id="{22A65907-4C68-7388-320B-98496FD89A12}"/>
              </a:ext>
            </a:extLst>
          </p:cNvPr>
          <p:cNvSpPr/>
          <p:nvPr/>
        </p:nvSpPr>
        <p:spPr>
          <a:xfrm>
            <a:off x="8712917" y="5426822"/>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Export to CSV</a:t>
            </a:r>
            <a:endParaRPr lang="pt-BR" dirty="0">
              <a:latin typeface="Abadi" panose="020B0604020104020204" pitchFamily="34" charset="0"/>
            </a:endParaRPr>
          </a:p>
        </p:txBody>
      </p:sp>
      <p:sp>
        <p:nvSpPr>
          <p:cNvPr id="3" name="CaixaDeTexto 2">
            <a:extLst>
              <a:ext uri="{FF2B5EF4-FFF2-40B4-BE49-F238E27FC236}">
                <a16:creationId xmlns:a16="http://schemas.microsoft.com/office/drawing/2014/main" id="{05BE0E7B-F399-57A4-9ED6-F86171B7F190}"/>
              </a:ext>
            </a:extLst>
          </p:cNvPr>
          <p:cNvSpPr txBox="1"/>
          <p:nvPr/>
        </p:nvSpPr>
        <p:spPr>
          <a:xfrm>
            <a:off x="770011" y="1738472"/>
            <a:ext cx="3520809" cy="1477328"/>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1800" dirty="0">
              <a:solidFill>
                <a:schemeClr val="accent3">
                  <a:lumMod val="25000"/>
                </a:schemeClr>
              </a:solidFill>
              <a:latin typeface="Abadi"/>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CaixaDeTexto 7">
            <a:extLst>
              <a:ext uri="{FF2B5EF4-FFF2-40B4-BE49-F238E27FC236}">
                <a16:creationId xmlns:a16="http://schemas.microsoft.com/office/drawing/2014/main" id="{06618330-D021-6025-AD74-B0BD8FC01690}"/>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https://github.com/gfmattos/cr_spacey/blob/main/notebooks/s1-data-collection-webscraping.ipynb</a:t>
            </a:r>
          </a:p>
        </p:txBody>
      </p:sp>
      <p:sp>
        <p:nvSpPr>
          <p:cNvPr id="5" name="CaixaDeTexto 4">
            <a:extLst>
              <a:ext uri="{FF2B5EF4-FFF2-40B4-BE49-F238E27FC236}">
                <a16:creationId xmlns:a16="http://schemas.microsoft.com/office/drawing/2014/main" id="{98DBCABE-52A4-B46F-87A4-E2FBB3AC5057}"/>
              </a:ext>
            </a:extLst>
          </p:cNvPr>
          <p:cNvSpPr txBox="1"/>
          <p:nvPr/>
        </p:nvSpPr>
        <p:spPr>
          <a:xfrm>
            <a:off x="770012" y="1596068"/>
            <a:ext cx="3708856" cy="1656864"/>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a:rPr>
              <a:t>We applied web scrapping to </a:t>
            </a:r>
            <a:r>
              <a:rPr lang="en-US" sz="1800" dirty="0" err="1">
                <a:solidFill>
                  <a:schemeClr val="accent3">
                    <a:lumMod val="25000"/>
                  </a:schemeClr>
                </a:solidFill>
                <a:latin typeface="Abadi"/>
              </a:rPr>
              <a:t>webscrap</a:t>
            </a:r>
            <a:r>
              <a:rPr lang="en-US" sz="1800" dirty="0">
                <a:solidFill>
                  <a:schemeClr val="accent3">
                    <a:lumMod val="25000"/>
                  </a:schemeClr>
                </a:solidFill>
                <a:latin typeface="Abadi"/>
              </a:rPr>
              <a:t> Falcon 9 launch records with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a:t>
            </a:r>
          </a:p>
          <a:p>
            <a:pPr>
              <a:lnSpc>
                <a:spcPct val="100000"/>
              </a:lnSpc>
              <a:spcBef>
                <a:spcPts val="1400"/>
              </a:spcBef>
            </a:pPr>
            <a:r>
              <a:rPr lang="en-US" sz="1800" dirty="0">
                <a:solidFill>
                  <a:schemeClr val="accent3">
                    <a:lumMod val="25000"/>
                  </a:schemeClr>
                </a:solidFill>
                <a:latin typeface="Abadi"/>
              </a:rPr>
              <a:t>We parsed the table and converted it into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a:t>
            </a:r>
            <a:endParaRPr lang="en-US" sz="1800" dirty="0">
              <a:solidFill>
                <a:schemeClr val="accent3">
                  <a:lumMod val="25000"/>
                </a:schemeClr>
              </a:solidFill>
              <a:latin typeface="Abadi" panose="020B0604020104020204" pitchFamily="34" charset="0"/>
            </a:endParaRPr>
          </a:p>
        </p:txBody>
      </p:sp>
      <p:pic>
        <p:nvPicPr>
          <p:cNvPr id="18" name="Imagem 17">
            <a:extLst>
              <a:ext uri="{FF2B5EF4-FFF2-40B4-BE49-F238E27FC236}">
                <a16:creationId xmlns:a16="http://schemas.microsoft.com/office/drawing/2014/main" id="{005ED1F1-D56B-EAC9-FCF9-9EDB6BD2BEA0}"/>
              </a:ext>
            </a:extLst>
          </p:cNvPr>
          <p:cNvPicPr>
            <a:picLocks noChangeAspect="1"/>
          </p:cNvPicPr>
          <p:nvPr/>
        </p:nvPicPr>
        <p:blipFill>
          <a:blip r:embed="rId3"/>
          <a:stretch>
            <a:fillRect/>
          </a:stretch>
        </p:blipFill>
        <p:spPr>
          <a:xfrm>
            <a:off x="4696924" y="2166212"/>
            <a:ext cx="7495076" cy="548826"/>
          </a:xfrm>
          <a:prstGeom prst="rect">
            <a:avLst/>
          </a:prstGeom>
        </p:spPr>
      </p:pic>
      <p:pic>
        <p:nvPicPr>
          <p:cNvPr id="20" name="Imagem 19">
            <a:extLst>
              <a:ext uri="{FF2B5EF4-FFF2-40B4-BE49-F238E27FC236}">
                <a16:creationId xmlns:a16="http://schemas.microsoft.com/office/drawing/2014/main" id="{0E9DB60F-B443-3334-BE1A-72B2DAA30A73}"/>
              </a:ext>
            </a:extLst>
          </p:cNvPr>
          <p:cNvPicPr>
            <a:picLocks noChangeAspect="1"/>
          </p:cNvPicPr>
          <p:nvPr/>
        </p:nvPicPr>
        <p:blipFill>
          <a:blip r:embed="rId4"/>
          <a:stretch>
            <a:fillRect/>
          </a:stretch>
        </p:blipFill>
        <p:spPr>
          <a:xfrm>
            <a:off x="4696924" y="1546537"/>
            <a:ext cx="7495076" cy="622736"/>
          </a:xfrm>
          <a:prstGeom prst="rect">
            <a:avLst/>
          </a:prstGeom>
        </p:spPr>
      </p:pic>
      <p:pic>
        <p:nvPicPr>
          <p:cNvPr id="22" name="Imagem 21">
            <a:extLst>
              <a:ext uri="{FF2B5EF4-FFF2-40B4-BE49-F238E27FC236}">
                <a16:creationId xmlns:a16="http://schemas.microsoft.com/office/drawing/2014/main" id="{D0FF2660-C3FB-6957-B2C3-573A331DB22E}"/>
              </a:ext>
            </a:extLst>
          </p:cNvPr>
          <p:cNvPicPr>
            <a:picLocks noChangeAspect="1"/>
          </p:cNvPicPr>
          <p:nvPr/>
        </p:nvPicPr>
        <p:blipFill>
          <a:blip r:embed="rId5"/>
          <a:stretch>
            <a:fillRect/>
          </a:stretch>
        </p:blipFill>
        <p:spPr>
          <a:xfrm>
            <a:off x="4696924" y="2770198"/>
            <a:ext cx="7495076" cy="636583"/>
          </a:xfrm>
          <a:prstGeom prst="rect">
            <a:avLst/>
          </a:prstGeom>
        </p:spPr>
      </p:pic>
      <p:pic>
        <p:nvPicPr>
          <p:cNvPr id="24" name="Imagem 23">
            <a:extLst>
              <a:ext uri="{FF2B5EF4-FFF2-40B4-BE49-F238E27FC236}">
                <a16:creationId xmlns:a16="http://schemas.microsoft.com/office/drawing/2014/main" id="{22EBA55C-7432-CA43-71AD-03C8B3C3EA82}"/>
              </a:ext>
            </a:extLst>
          </p:cNvPr>
          <p:cNvPicPr>
            <a:picLocks noChangeAspect="1"/>
          </p:cNvPicPr>
          <p:nvPr/>
        </p:nvPicPr>
        <p:blipFill rotWithShape="1">
          <a:blip r:embed="rId6"/>
          <a:srcRect b="26682"/>
          <a:stretch/>
        </p:blipFill>
        <p:spPr>
          <a:xfrm>
            <a:off x="4696924" y="3450101"/>
            <a:ext cx="7495076" cy="1806989"/>
          </a:xfrm>
          <a:prstGeom prst="rect">
            <a:avLst/>
          </a:prstGeom>
        </p:spPr>
      </p:pic>
      <p:sp>
        <p:nvSpPr>
          <p:cNvPr id="9" name="Fluxograma: Processo Alternativo 8">
            <a:extLst>
              <a:ext uri="{FF2B5EF4-FFF2-40B4-BE49-F238E27FC236}">
                <a16:creationId xmlns:a16="http://schemas.microsoft.com/office/drawing/2014/main" id="{640B13EF-B850-D53F-4430-D52266516913}"/>
              </a:ext>
            </a:extLst>
          </p:cNvPr>
          <p:cNvSpPr/>
          <p:nvPr/>
        </p:nvSpPr>
        <p:spPr>
          <a:xfrm>
            <a:off x="8707023" y="1836702"/>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Create BS Object</a:t>
            </a:r>
            <a:endParaRPr lang="pt-BR" dirty="0">
              <a:latin typeface="Abadi" panose="020B0604020104020204" pitchFamily="34" charset="0"/>
            </a:endParaRPr>
          </a:p>
        </p:txBody>
      </p:sp>
      <p:sp>
        <p:nvSpPr>
          <p:cNvPr id="10" name="Fluxograma: Processo Alternativo 9">
            <a:extLst>
              <a:ext uri="{FF2B5EF4-FFF2-40B4-BE49-F238E27FC236}">
                <a16:creationId xmlns:a16="http://schemas.microsoft.com/office/drawing/2014/main" id="{5F630EBB-9075-522A-F226-0B2AF4581DBC}"/>
              </a:ext>
            </a:extLst>
          </p:cNvPr>
          <p:cNvSpPr/>
          <p:nvPr/>
        </p:nvSpPr>
        <p:spPr>
          <a:xfrm>
            <a:off x="8269798" y="2723010"/>
            <a:ext cx="2440781"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Parse the HTML from Wikipedia Tables</a:t>
            </a:r>
            <a:endParaRPr lang="pt-BR" dirty="0">
              <a:latin typeface="Abadi" panose="020B0604020104020204" pitchFamily="34" charset="0"/>
            </a:endParaRPr>
          </a:p>
        </p:txBody>
      </p:sp>
      <p:sp>
        <p:nvSpPr>
          <p:cNvPr id="12" name="Fluxograma: Processo Alternativo 11">
            <a:extLst>
              <a:ext uri="{FF2B5EF4-FFF2-40B4-BE49-F238E27FC236}">
                <a16:creationId xmlns:a16="http://schemas.microsoft.com/office/drawing/2014/main" id="{FDEB2EE9-DCAB-39EE-DE67-D6E8941D3145}"/>
              </a:ext>
            </a:extLst>
          </p:cNvPr>
          <p:cNvSpPr/>
          <p:nvPr/>
        </p:nvSpPr>
        <p:spPr>
          <a:xfrm>
            <a:off x="8269798" y="3993761"/>
            <a:ext cx="2440781"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Extract and Refine Data</a:t>
            </a:r>
            <a:endParaRPr lang="pt-BR" dirty="0">
              <a:latin typeface="Abadi" panose="020B0604020104020204" pitchFamily="34" charset="0"/>
            </a:endParaRPr>
          </a:p>
        </p:txBody>
      </p:sp>
      <p:pic>
        <p:nvPicPr>
          <p:cNvPr id="27" name="Imagem 26">
            <a:extLst>
              <a:ext uri="{FF2B5EF4-FFF2-40B4-BE49-F238E27FC236}">
                <a16:creationId xmlns:a16="http://schemas.microsoft.com/office/drawing/2014/main" id="{CDBF6348-9633-9276-BBC1-D4AE7AEA0A7F}"/>
              </a:ext>
            </a:extLst>
          </p:cNvPr>
          <p:cNvPicPr>
            <a:picLocks noChangeAspect="1"/>
          </p:cNvPicPr>
          <p:nvPr/>
        </p:nvPicPr>
        <p:blipFill>
          <a:blip r:embed="rId7"/>
          <a:stretch>
            <a:fillRect/>
          </a:stretch>
        </p:blipFill>
        <p:spPr>
          <a:xfrm>
            <a:off x="4696924" y="5323146"/>
            <a:ext cx="7495076" cy="376971"/>
          </a:xfrm>
          <a:prstGeom prst="rect">
            <a:avLst/>
          </a:prstGeom>
        </p:spPr>
      </p:pic>
      <p:sp>
        <p:nvSpPr>
          <p:cNvPr id="13" name="Fluxograma: Processo Alternativo 12">
            <a:extLst>
              <a:ext uri="{FF2B5EF4-FFF2-40B4-BE49-F238E27FC236}">
                <a16:creationId xmlns:a16="http://schemas.microsoft.com/office/drawing/2014/main" id="{C53A35ED-8772-5DC6-4648-AF2CB7C356EA}"/>
              </a:ext>
            </a:extLst>
          </p:cNvPr>
          <p:cNvSpPr/>
          <p:nvPr/>
        </p:nvSpPr>
        <p:spPr>
          <a:xfrm>
            <a:off x="8707021" y="5160994"/>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Export to CSV</a:t>
            </a:r>
            <a:endParaRPr lang="pt-BR" dirty="0">
              <a:latin typeface="Abadi" panose="020B0604020104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1234</TotalTime>
  <Words>1429</Words>
  <Application>Microsoft Office PowerPoint</Application>
  <PresentationFormat>Widescreen</PresentationFormat>
  <Paragraphs>220</Paragraphs>
  <Slides>47</Slides>
  <Notes>4</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47</vt:i4>
      </vt:variant>
    </vt:vector>
  </HeadingPairs>
  <TitlesOfParts>
    <vt:vector size="55" baseType="lpstr">
      <vt:lpstr>Abadi</vt:lpstr>
      <vt:lpstr>Arial</vt:lpstr>
      <vt:lpstr>Calibri</vt:lpstr>
      <vt:lpstr>Calibri Light</vt:lpstr>
      <vt:lpstr>Consolas</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Guilherme Mattos</cp:lastModifiedBy>
  <cp:revision>208</cp:revision>
  <dcterms:created xsi:type="dcterms:W3CDTF">2021-04-29T18:58:34Z</dcterms:created>
  <dcterms:modified xsi:type="dcterms:W3CDTF">2022-09-01T20:58:16Z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